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FF83C-FA6E-44F6-BCF4-66E0178E4AD3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11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81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66"/>
                </a:solidFill>
              </a:rPr>
              <a:t>附錄：</a:t>
            </a:r>
            <a:r>
              <a:rPr lang="en-US" altLang="zh-TW" smtClean="0">
                <a:solidFill>
                  <a:srgbClr val="FFFF66"/>
                </a:solidFill>
              </a:rPr>
              <a:t>Delphi </a:t>
            </a:r>
            <a:r>
              <a:rPr lang="zh-TW" altLang="en-US" smtClean="0">
                <a:solidFill>
                  <a:srgbClr val="FFFF66"/>
                </a:solidFill>
              </a:rPr>
              <a:t>共識判斷方法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1FBCD-D326-4C2E-BF6B-94BC4B469E16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76131" name="Text Box 2"/>
          <p:cNvSpPr txBox="1">
            <a:spLocks noChangeArrowheads="1"/>
          </p:cNvSpPr>
          <p:nvPr/>
        </p:nvSpPr>
        <p:spPr bwMode="auto">
          <a:xfrm>
            <a:off x="1054100" y="2057400"/>
            <a:ext cx="70485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666750">
              <a:lnSpc>
                <a:spcPct val="120000"/>
              </a:lnSpc>
              <a:spcBef>
                <a:spcPct val="50000"/>
              </a:spcBef>
            </a:pPr>
            <a:r>
              <a:rPr lang="zh-TW" altLang="en-US" sz="30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問卷填答方式，由群組代表考量每一意見對議題的影響程度，給定一個</a:t>
            </a:r>
            <a:r>
              <a:rPr lang="en-US" altLang="zh-TW" sz="3000" u="sng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sz="3000" u="sng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到</a:t>
            </a:r>
            <a:r>
              <a:rPr lang="en-US" altLang="zh-TW" sz="3000" u="sng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10</a:t>
            </a:r>
            <a:r>
              <a:rPr lang="zh-TW" altLang="en-US" sz="3000" u="sng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sz="30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的區間評估值。</a:t>
            </a:r>
            <a:endParaRPr lang="zh-TW" altLang="en-US" sz="28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6132" name="Rectangle 3"/>
          <p:cNvSpPr>
            <a:spLocks noChangeArrowheads="1"/>
          </p:cNvSpPr>
          <p:nvPr/>
        </p:nvSpPr>
        <p:spPr bwMode="auto">
          <a:xfrm>
            <a:off x="2435225" y="3376613"/>
            <a:ext cx="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176133" name="Rectangle 4"/>
          <p:cNvSpPr>
            <a:spLocks noChangeArrowheads="1"/>
          </p:cNvSpPr>
          <p:nvPr/>
        </p:nvSpPr>
        <p:spPr bwMode="auto">
          <a:xfrm>
            <a:off x="2747963" y="3376613"/>
            <a:ext cx="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21196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solidFill>
                  <a:srgbClr val="FFFF66"/>
                </a:solidFill>
              </a:rPr>
              <a:t>Delphi </a:t>
            </a:r>
            <a:r>
              <a:rPr lang="zh-TW" altLang="en-US" smtClean="0">
                <a:solidFill>
                  <a:srgbClr val="FFFF66"/>
                </a:solidFill>
              </a:rPr>
              <a:t>共識判斷方法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EB7E9-6627-4374-BB9B-31094DA28EC3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2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solidFill>
                  <a:srgbClr val="FFFF66"/>
                </a:solidFill>
              </a:rPr>
              <a:t>Delphi </a:t>
            </a:r>
            <a:r>
              <a:rPr lang="zh-TW" altLang="en-US" smtClean="0">
                <a:solidFill>
                  <a:srgbClr val="FFFF66"/>
                </a:solidFill>
              </a:rPr>
              <a:t>共識判斷方法</a:t>
            </a:r>
          </a:p>
        </p:txBody>
      </p:sp>
      <p:sp>
        <p:nvSpPr>
          <p:cNvPr id="177156" name="Text Box 3"/>
          <p:cNvSpPr txBox="1">
            <a:spLocks noChangeArrowheads="1"/>
          </p:cNvSpPr>
          <p:nvPr/>
        </p:nvSpPr>
        <p:spPr bwMode="auto">
          <a:xfrm>
            <a:off x="1219200" y="1676400"/>
            <a:ext cx="62865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666750">
              <a:lnSpc>
                <a:spcPct val="130000"/>
              </a:lnSpc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建立整合群組意見之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最大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最小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影響程度三角模糊數，例如：</a:t>
            </a:r>
          </a:p>
        </p:txBody>
      </p:sp>
      <p:sp>
        <p:nvSpPr>
          <p:cNvPr id="177157" name="Text Box 4"/>
          <p:cNvSpPr txBox="1">
            <a:spLocks noChangeArrowheads="1"/>
          </p:cNvSpPr>
          <p:nvPr/>
        </p:nvSpPr>
        <p:spPr bwMode="auto">
          <a:xfrm>
            <a:off x="1243013" y="1128713"/>
            <a:ext cx="4519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2.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整合意見</a:t>
            </a:r>
            <a:endParaRPr lang="zh-TW" altLang="en-US" sz="28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7158" name="Text Box 5"/>
          <p:cNvSpPr txBox="1">
            <a:spLocks noChangeArrowheads="1"/>
          </p:cNvSpPr>
          <p:nvPr/>
        </p:nvSpPr>
        <p:spPr bwMode="auto">
          <a:xfrm>
            <a:off x="2468563" y="5853113"/>
            <a:ext cx="55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l</a:t>
            </a:r>
            <a:r>
              <a:rPr lang="en-US" altLang="zh-TW" sz="2400" baseline="-25000">
                <a:latin typeface="Times New Roman" pitchFamily="18" charset="0"/>
                <a:ea typeface="標楷體" pitchFamily="65" charset="-120"/>
              </a:rPr>
              <a:t>A</a:t>
            </a:r>
            <a:endParaRPr lang="en-US" altLang="zh-TW" sz="12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7159" name="Text Box 6"/>
          <p:cNvSpPr txBox="1">
            <a:spLocks noChangeArrowheads="1"/>
          </p:cNvSpPr>
          <p:nvPr/>
        </p:nvSpPr>
        <p:spPr bwMode="auto">
          <a:xfrm>
            <a:off x="3865563" y="5884863"/>
            <a:ext cx="614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L</a:t>
            </a:r>
            <a:r>
              <a:rPr lang="en-US" altLang="zh-TW" sz="2400" baseline="-25000">
                <a:latin typeface="Times New Roman" pitchFamily="18" charset="0"/>
                <a:ea typeface="標楷體" pitchFamily="65" charset="-120"/>
              </a:rPr>
              <a:t>A</a:t>
            </a:r>
          </a:p>
        </p:txBody>
      </p:sp>
      <p:sp>
        <p:nvSpPr>
          <p:cNvPr id="177160" name="Line 7"/>
          <p:cNvSpPr>
            <a:spLocks noChangeShapeType="1"/>
          </p:cNvSpPr>
          <p:nvPr/>
        </p:nvSpPr>
        <p:spPr bwMode="auto">
          <a:xfrm>
            <a:off x="2071688" y="5919788"/>
            <a:ext cx="5081587" cy="15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61" name="Line 8"/>
          <p:cNvSpPr>
            <a:spLocks noChangeShapeType="1"/>
          </p:cNvSpPr>
          <p:nvPr/>
        </p:nvSpPr>
        <p:spPr bwMode="auto">
          <a:xfrm flipV="1">
            <a:off x="2073275" y="3844925"/>
            <a:ext cx="1588" cy="20589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62" name="Line 9"/>
          <p:cNvSpPr>
            <a:spLocks noChangeShapeType="1"/>
          </p:cNvSpPr>
          <p:nvPr/>
        </p:nvSpPr>
        <p:spPr bwMode="auto">
          <a:xfrm flipV="1">
            <a:off x="2608263" y="4202113"/>
            <a:ext cx="1049337" cy="1701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63" name="Line 10"/>
          <p:cNvSpPr>
            <a:spLocks noChangeShapeType="1"/>
          </p:cNvSpPr>
          <p:nvPr/>
        </p:nvSpPr>
        <p:spPr bwMode="auto">
          <a:xfrm>
            <a:off x="3657600" y="4202113"/>
            <a:ext cx="1420813" cy="17399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64" name="Line 11"/>
          <p:cNvSpPr>
            <a:spLocks noChangeShapeType="1"/>
          </p:cNvSpPr>
          <p:nvPr/>
        </p:nvSpPr>
        <p:spPr bwMode="auto">
          <a:xfrm flipH="1">
            <a:off x="3994150" y="4202113"/>
            <a:ext cx="1720850" cy="1701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65" name="Line 12"/>
          <p:cNvSpPr>
            <a:spLocks noChangeShapeType="1"/>
          </p:cNvSpPr>
          <p:nvPr/>
        </p:nvSpPr>
        <p:spPr bwMode="auto">
          <a:xfrm>
            <a:off x="5715000" y="4202113"/>
            <a:ext cx="1166813" cy="1701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66" name="Line 13"/>
          <p:cNvSpPr>
            <a:spLocks noChangeShapeType="1"/>
          </p:cNvSpPr>
          <p:nvPr/>
        </p:nvSpPr>
        <p:spPr bwMode="auto">
          <a:xfrm>
            <a:off x="2057400" y="4202113"/>
            <a:ext cx="3657600" cy="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67" name="Line 14"/>
          <p:cNvSpPr>
            <a:spLocks noChangeShapeType="1"/>
          </p:cNvSpPr>
          <p:nvPr/>
        </p:nvSpPr>
        <p:spPr bwMode="auto">
          <a:xfrm>
            <a:off x="3657600" y="4202113"/>
            <a:ext cx="17463" cy="1701800"/>
          </a:xfrm>
          <a:prstGeom prst="line">
            <a:avLst/>
          </a:prstGeom>
          <a:noFill/>
          <a:ln w="952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68" name="Line 15"/>
          <p:cNvSpPr>
            <a:spLocks noChangeShapeType="1"/>
          </p:cNvSpPr>
          <p:nvPr/>
        </p:nvSpPr>
        <p:spPr bwMode="auto">
          <a:xfrm>
            <a:off x="5715000" y="4202113"/>
            <a:ext cx="1588" cy="1695450"/>
          </a:xfrm>
          <a:prstGeom prst="line">
            <a:avLst/>
          </a:prstGeom>
          <a:noFill/>
          <a:ln w="952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69" name="Text Box 16"/>
          <p:cNvSpPr txBox="1">
            <a:spLocks noChangeArrowheads="1"/>
          </p:cNvSpPr>
          <p:nvPr/>
        </p:nvSpPr>
        <p:spPr bwMode="auto">
          <a:xfrm>
            <a:off x="6667500" y="5853113"/>
            <a:ext cx="614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U</a:t>
            </a:r>
            <a:r>
              <a:rPr lang="en-US" altLang="zh-TW" sz="2400" baseline="-25000">
                <a:latin typeface="Times New Roman" pitchFamily="18" charset="0"/>
                <a:ea typeface="標楷體" pitchFamily="65" charset="-120"/>
              </a:rPr>
              <a:t>A</a:t>
            </a:r>
          </a:p>
        </p:txBody>
      </p:sp>
      <p:sp>
        <p:nvSpPr>
          <p:cNvPr id="177170" name="Text Box 17"/>
          <p:cNvSpPr txBox="1">
            <a:spLocks noChangeArrowheads="1"/>
          </p:cNvSpPr>
          <p:nvPr/>
        </p:nvSpPr>
        <p:spPr bwMode="auto">
          <a:xfrm>
            <a:off x="5508625" y="5872163"/>
            <a:ext cx="61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M</a:t>
            </a:r>
            <a:r>
              <a:rPr lang="en-US" altLang="zh-TW" sz="2400" baseline="-25000">
                <a:latin typeface="Times New Roman" pitchFamily="18" charset="0"/>
                <a:ea typeface="標楷體" pitchFamily="65" charset="-120"/>
              </a:rPr>
              <a:t>A</a:t>
            </a:r>
          </a:p>
        </p:txBody>
      </p:sp>
      <p:sp>
        <p:nvSpPr>
          <p:cNvPr id="177171" name="Text Box 18"/>
          <p:cNvSpPr txBox="1">
            <a:spLocks noChangeArrowheads="1"/>
          </p:cNvSpPr>
          <p:nvPr/>
        </p:nvSpPr>
        <p:spPr bwMode="auto">
          <a:xfrm>
            <a:off x="3438525" y="5853113"/>
            <a:ext cx="73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m</a:t>
            </a:r>
            <a:r>
              <a:rPr lang="en-US" altLang="zh-TW" sz="2400" baseline="-25000">
                <a:latin typeface="Times New Roman" pitchFamily="18" charset="0"/>
                <a:ea typeface="標楷體" pitchFamily="65" charset="-120"/>
              </a:rPr>
              <a:t>A</a:t>
            </a:r>
          </a:p>
        </p:txBody>
      </p:sp>
      <p:sp>
        <p:nvSpPr>
          <p:cNvPr id="177172" name="Text Box 19"/>
          <p:cNvSpPr txBox="1">
            <a:spLocks noChangeArrowheads="1"/>
          </p:cNvSpPr>
          <p:nvPr/>
        </p:nvSpPr>
        <p:spPr bwMode="auto">
          <a:xfrm>
            <a:off x="4905375" y="58150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u</a:t>
            </a:r>
            <a:r>
              <a:rPr lang="en-US" altLang="zh-TW" sz="2400" baseline="-25000">
                <a:latin typeface="Times New Roman" pitchFamily="18" charset="0"/>
                <a:ea typeface="標楷體" pitchFamily="65" charset="-120"/>
              </a:rPr>
              <a:t>A</a:t>
            </a:r>
          </a:p>
        </p:txBody>
      </p:sp>
      <p:sp>
        <p:nvSpPr>
          <p:cNvPr id="177173" name="Text Box 20"/>
          <p:cNvSpPr txBox="1">
            <a:spLocks noChangeArrowheads="1"/>
          </p:cNvSpPr>
          <p:nvPr/>
        </p:nvSpPr>
        <p:spPr bwMode="auto">
          <a:xfrm>
            <a:off x="1419225" y="3944938"/>
            <a:ext cx="617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1</a:t>
            </a:r>
          </a:p>
        </p:txBody>
      </p:sp>
      <p:sp>
        <p:nvSpPr>
          <p:cNvPr id="177174" name="Text Box 21"/>
          <p:cNvSpPr txBox="1">
            <a:spLocks noChangeArrowheads="1"/>
          </p:cNvSpPr>
          <p:nvPr/>
        </p:nvSpPr>
        <p:spPr bwMode="auto">
          <a:xfrm>
            <a:off x="7196138" y="5849938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評分數</a:t>
            </a:r>
            <a:endParaRPr lang="zh-TW" altLang="en-US" sz="12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7175" name="Text Box 22"/>
          <p:cNvSpPr txBox="1">
            <a:spLocks noChangeArrowheads="1"/>
          </p:cNvSpPr>
          <p:nvPr/>
        </p:nvSpPr>
        <p:spPr bwMode="auto">
          <a:xfrm>
            <a:off x="1371600" y="4648200"/>
            <a:ext cx="549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隸屬度</a:t>
            </a:r>
          </a:p>
        </p:txBody>
      </p:sp>
      <p:sp>
        <p:nvSpPr>
          <p:cNvPr id="177176" name="Text Box 23"/>
          <p:cNvSpPr txBox="1">
            <a:spLocks noChangeArrowheads="1"/>
          </p:cNvSpPr>
          <p:nvPr/>
        </p:nvSpPr>
        <p:spPr bwMode="auto">
          <a:xfrm>
            <a:off x="1771650" y="5851525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</a:rPr>
              <a:t>0</a:t>
            </a:r>
            <a:endParaRPr lang="en-US" altLang="zh-TW" sz="1200">
              <a:latin typeface="Times New Roman" pitchFamily="18" charset="0"/>
            </a:endParaRPr>
          </a:p>
        </p:txBody>
      </p:sp>
      <p:sp>
        <p:nvSpPr>
          <p:cNvPr id="177177" name="Text Box 24"/>
          <p:cNvSpPr txBox="1">
            <a:spLocks noChangeArrowheads="1"/>
          </p:cNvSpPr>
          <p:nvPr/>
        </p:nvSpPr>
        <p:spPr bwMode="auto">
          <a:xfrm>
            <a:off x="5572125" y="3611563"/>
            <a:ext cx="396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000">
                <a:latin typeface="標楷體" pitchFamily="65" charset="-120"/>
                <a:ea typeface="標楷體" pitchFamily="65" charset="-120"/>
              </a:rPr>
              <a:t>N</a:t>
            </a:r>
            <a:endParaRPr lang="en-US" altLang="zh-TW" sz="3000" baseline="-250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7178" name="Freeform 25"/>
          <p:cNvSpPr>
            <a:spLocks/>
          </p:cNvSpPr>
          <p:nvPr/>
        </p:nvSpPr>
        <p:spPr bwMode="auto">
          <a:xfrm>
            <a:off x="5691188" y="3611563"/>
            <a:ext cx="152400" cy="88900"/>
          </a:xfrm>
          <a:custGeom>
            <a:avLst/>
            <a:gdLst>
              <a:gd name="T0" fmla="*/ 0 w 192"/>
              <a:gd name="T1" fmla="*/ 56 h 56"/>
              <a:gd name="T2" fmla="*/ 48 w 192"/>
              <a:gd name="T3" fmla="*/ 8 h 56"/>
              <a:gd name="T4" fmla="*/ 96 w 192"/>
              <a:gd name="T5" fmla="*/ 8 h 56"/>
              <a:gd name="T6" fmla="*/ 144 w 192"/>
              <a:gd name="T7" fmla="*/ 56 h 56"/>
              <a:gd name="T8" fmla="*/ 192 w 192"/>
              <a:gd name="T9" fmla="*/ 8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56"/>
              <a:gd name="T17" fmla="*/ 192 w 192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56">
                <a:moveTo>
                  <a:pt x="0" y="56"/>
                </a:moveTo>
                <a:cubicBezTo>
                  <a:pt x="16" y="36"/>
                  <a:pt x="32" y="16"/>
                  <a:pt x="48" y="8"/>
                </a:cubicBezTo>
                <a:cubicBezTo>
                  <a:pt x="64" y="0"/>
                  <a:pt x="80" y="0"/>
                  <a:pt x="96" y="8"/>
                </a:cubicBezTo>
                <a:cubicBezTo>
                  <a:pt x="112" y="16"/>
                  <a:pt x="128" y="56"/>
                  <a:pt x="144" y="56"/>
                </a:cubicBezTo>
                <a:cubicBezTo>
                  <a:pt x="160" y="56"/>
                  <a:pt x="192" y="16"/>
                  <a:pt x="192" y="8"/>
                </a:cubicBez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79" name="Text Box 26"/>
          <p:cNvSpPr txBox="1">
            <a:spLocks noChangeArrowheads="1"/>
          </p:cNvSpPr>
          <p:nvPr/>
        </p:nvSpPr>
        <p:spPr bwMode="auto">
          <a:xfrm>
            <a:off x="3511550" y="3676650"/>
            <a:ext cx="3476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000">
                <a:latin typeface="標楷體" pitchFamily="65" charset="-120"/>
                <a:ea typeface="標楷體" pitchFamily="65" charset="-120"/>
              </a:rPr>
              <a:t>n</a:t>
            </a:r>
            <a:endParaRPr lang="en-US" altLang="zh-TW" sz="3000" baseline="-250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7180" name="Freeform 27"/>
          <p:cNvSpPr>
            <a:spLocks/>
          </p:cNvSpPr>
          <p:nvPr/>
        </p:nvSpPr>
        <p:spPr bwMode="auto">
          <a:xfrm>
            <a:off x="3614738" y="3776663"/>
            <a:ext cx="152400" cy="88900"/>
          </a:xfrm>
          <a:custGeom>
            <a:avLst/>
            <a:gdLst>
              <a:gd name="T0" fmla="*/ 0 w 192"/>
              <a:gd name="T1" fmla="*/ 56 h 56"/>
              <a:gd name="T2" fmla="*/ 48 w 192"/>
              <a:gd name="T3" fmla="*/ 8 h 56"/>
              <a:gd name="T4" fmla="*/ 96 w 192"/>
              <a:gd name="T5" fmla="*/ 8 h 56"/>
              <a:gd name="T6" fmla="*/ 144 w 192"/>
              <a:gd name="T7" fmla="*/ 56 h 56"/>
              <a:gd name="T8" fmla="*/ 192 w 192"/>
              <a:gd name="T9" fmla="*/ 8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56"/>
              <a:gd name="T17" fmla="*/ 192 w 192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56">
                <a:moveTo>
                  <a:pt x="0" y="56"/>
                </a:moveTo>
                <a:cubicBezTo>
                  <a:pt x="16" y="36"/>
                  <a:pt x="32" y="16"/>
                  <a:pt x="48" y="8"/>
                </a:cubicBezTo>
                <a:cubicBezTo>
                  <a:pt x="64" y="0"/>
                  <a:pt x="80" y="0"/>
                  <a:pt x="96" y="8"/>
                </a:cubicBezTo>
                <a:cubicBezTo>
                  <a:pt x="112" y="16"/>
                  <a:pt x="128" y="56"/>
                  <a:pt x="144" y="56"/>
                </a:cubicBezTo>
                <a:cubicBezTo>
                  <a:pt x="160" y="56"/>
                  <a:pt x="192" y="16"/>
                  <a:pt x="192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81" name="Text Box 28"/>
          <p:cNvSpPr txBox="1">
            <a:spLocks noChangeArrowheads="1"/>
          </p:cNvSpPr>
          <p:nvPr/>
        </p:nvSpPr>
        <p:spPr bwMode="auto">
          <a:xfrm>
            <a:off x="1570038" y="2987675"/>
            <a:ext cx="2393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不可抗力因素</a:t>
            </a:r>
          </a:p>
        </p:txBody>
      </p:sp>
      <p:sp>
        <p:nvSpPr>
          <p:cNvPr id="177182" name="Line 29"/>
          <p:cNvSpPr>
            <a:spLocks noChangeShapeType="1"/>
          </p:cNvSpPr>
          <p:nvPr/>
        </p:nvSpPr>
        <p:spPr bwMode="auto">
          <a:xfrm>
            <a:off x="4659313" y="3219450"/>
            <a:ext cx="1930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83" name="Text Box 30"/>
          <p:cNvSpPr txBox="1">
            <a:spLocks noChangeArrowheads="1"/>
          </p:cNvSpPr>
          <p:nvPr/>
        </p:nvSpPr>
        <p:spPr bwMode="auto">
          <a:xfrm>
            <a:off x="4297363" y="2960688"/>
            <a:ext cx="6175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6</a:t>
            </a:r>
            <a:endParaRPr lang="en-US" altLang="zh-TW" sz="32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7184" name="Text Box 31"/>
          <p:cNvSpPr txBox="1">
            <a:spLocks noChangeArrowheads="1"/>
          </p:cNvSpPr>
          <p:nvPr/>
        </p:nvSpPr>
        <p:spPr bwMode="auto">
          <a:xfrm>
            <a:off x="6540500" y="2933700"/>
            <a:ext cx="1082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8.5</a:t>
            </a:r>
          </a:p>
        </p:txBody>
      </p:sp>
      <p:sp>
        <p:nvSpPr>
          <p:cNvPr id="177185" name="Line 32"/>
          <p:cNvSpPr>
            <a:spLocks noChangeShapeType="1"/>
          </p:cNvSpPr>
          <p:nvPr/>
        </p:nvSpPr>
        <p:spPr bwMode="auto">
          <a:xfrm flipH="1">
            <a:off x="3887788" y="3451225"/>
            <a:ext cx="539750" cy="61753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7186" name="Line 33"/>
          <p:cNvSpPr>
            <a:spLocks noChangeShapeType="1"/>
          </p:cNvSpPr>
          <p:nvPr/>
        </p:nvSpPr>
        <p:spPr bwMode="auto">
          <a:xfrm flipH="1">
            <a:off x="5895975" y="3295650"/>
            <a:ext cx="617538" cy="849313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0FF799-1DC1-41EB-9DC8-7D8056C09DB8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78179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51943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lnSpc>
                <a:spcPct val="120000"/>
              </a:lnSpc>
              <a:spcBef>
                <a:spcPct val="50000"/>
              </a:spcBef>
            </a:pPr>
            <a:r>
              <a:rPr lang="en-US" altLang="zh-TW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(1)</a:t>
            </a:r>
            <a:r>
              <a:rPr lang="zh-TW" altLang="en-US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檢定是否有灰色地帶存在：</a:t>
            </a:r>
          </a:p>
        </p:txBody>
      </p:sp>
      <p:sp>
        <p:nvSpPr>
          <p:cNvPr id="178180" name="Text Box 3"/>
          <p:cNvSpPr txBox="1">
            <a:spLocks noChangeArrowheads="1"/>
          </p:cNvSpPr>
          <p:nvPr/>
        </p:nvSpPr>
        <p:spPr bwMode="auto">
          <a:xfrm>
            <a:off x="1009650" y="1847850"/>
            <a:ext cx="78105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TW" altLang="en-US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藉由</a:t>
            </a:r>
            <a:r>
              <a:rPr lang="zh-TW" altLang="en-US" sz="28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「</a:t>
            </a:r>
            <a:r>
              <a:rPr lang="zh-TW" altLang="en-US" sz="2800" b="1" u="sng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灰色地帶檢定法</a:t>
            </a:r>
            <a:r>
              <a:rPr lang="zh-TW" altLang="en-US" sz="28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」</a:t>
            </a:r>
            <a:r>
              <a:rPr lang="zh-TW" altLang="en-US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檢定認知是否收斂：</a:t>
            </a:r>
            <a:endParaRPr lang="zh-TW" altLang="en-US" sz="2800">
              <a:latin typeface="Times New Roman" pitchFamily="18" charset="0"/>
            </a:endParaRPr>
          </a:p>
        </p:txBody>
      </p:sp>
      <p:sp>
        <p:nvSpPr>
          <p:cNvPr id="178181" name="Text Box 4"/>
          <p:cNvSpPr txBox="1">
            <a:spLocks noChangeArrowheads="1"/>
          </p:cNvSpPr>
          <p:nvPr/>
        </p:nvSpPr>
        <p:spPr bwMode="auto">
          <a:xfrm>
            <a:off x="1071563" y="1223963"/>
            <a:ext cx="59483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 b="1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</a:rPr>
              <a:t>3.</a:t>
            </a:r>
            <a:r>
              <a:rPr lang="zh-TW" altLang="en-US" sz="3200" b="1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</a:rPr>
              <a:t>檢定意見收斂效果</a:t>
            </a:r>
            <a:endParaRPr lang="zh-TW" altLang="en-US" sz="28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8182" name="Text Box 5"/>
          <p:cNvSpPr txBox="1">
            <a:spLocks noChangeArrowheads="1"/>
          </p:cNvSpPr>
          <p:nvPr/>
        </p:nvSpPr>
        <p:spPr bwMode="auto">
          <a:xfrm>
            <a:off x="904875" y="4043363"/>
            <a:ext cx="3238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76250" indent="-476250">
              <a:lnSpc>
                <a:spcPct val="110000"/>
              </a:lnSpc>
              <a:spcBef>
                <a:spcPct val="50000"/>
              </a:spcBef>
            </a:pPr>
            <a:r>
              <a:rPr lang="en-US" altLang="zh-TW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(2)</a:t>
            </a:r>
            <a:r>
              <a:rPr lang="zh-TW" altLang="en-US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檢定是否收斂：</a:t>
            </a:r>
          </a:p>
        </p:txBody>
      </p:sp>
      <p:sp>
        <p:nvSpPr>
          <p:cNvPr id="178183" name="Rectangle 6"/>
          <p:cNvSpPr>
            <a:spLocks noChangeArrowheads="1"/>
          </p:cNvSpPr>
          <p:nvPr/>
        </p:nvSpPr>
        <p:spPr bwMode="auto">
          <a:xfrm>
            <a:off x="1685925" y="3354388"/>
            <a:ext cx="5611813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TW" altLang="en-US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若</a:t>
            </a:r>
            <a:r>
              <a:rPr lang="en-US" altLang="zh-TW" sz="28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u</a:t>
            </a:r>
            <a:r>
              <a:rPr lang="en-US" altLang="zh-TW" sz="2800" baseline="-250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A </a:t>
            </a:r>
            <a:r>
              <a:rPr lang="en-US" altLang="zh-TW" sz="28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≧L</a:t>
            </a:r>
            <a:r>
              <a:rPr lang="en-US" altLang="zh-TW" sz="2800" baseline="-250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則表示認知具灰色地帶。</a:t>
            </a:r>
          </a:p>
        </p:txBody>
      </p:sp>
      <p:sp>
        <p:nvSpPr>
          <p:cNvPr id="178184" name="Rectangle 7"/>
          <p:cNvSpPr>
            <a:spLocks noChangeArrowheads="1"/>
          </p:cNvSpPr>
          <p:nvPr/>
        </p:nvSpPr>
        <p:spPr bwMode="auto">
          <a:xfrm>
            <a:off x="1685925" y="4598988"/>
            <a:ext cx="6821488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若</a:t>
            </a:r>
            <a:r>
              <a:rPr lang="en-US" altLang="zh-TW" sz="2800">
                <a:solidFill>
                  <a:srgbClr val="FFFF99"/>
                </a:solidFill>
                <a:latin typeface="Times New Roman" pitchFamily="18" charset="0"/>
                <a:ea typeface="標楷體" pitchFamily="65" charset="-120"/>
              </a:rPr>
              <a:t>u</a:t>
            </a:r>
            <a:r>
              <a:rPr lang="en-US" altLang="zh-TW" sz="2800" baseline="-25000">
                <a:solidFill>
                  <a:srgbClr val="FFFF99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solidFill>
                  <a:srgbClr val="FFFF99"/>
                </a:solidFill>
                <a:latin typeface="Times New Roman" pitchFamily="18" charset="0"/>
                <a:ea typeface="標楷體" pitchFamily="65" charset="-120"/>
              </a:rPr>
              <a:t>－</a:t>
            </a:r>
            <a:r>
              <a:rPr lang="en-US" altLang="zh-TW" sz="2800">
                <a:solidFill>
                  <a:srgbClr val="FFFF99"/>
                </a:solidFill>
                <a:latin typeface="Times New Roman" pitchFamily="18" charset="0"/>
                <a:ea typeface="標楷體" pitchFamily="65" charset="-120"/>
              </a:rPr>
              <a:t>L</a:t>
            </a:r>
            <a:r>
              <a:rPr lang="en-US" altLang="zh-TW" sz="2800" baseline="-25000">
                <a:solidFill>
                  <a:srgbClr val="FFFF99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en-US" altLang="zh-TW" sz="28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 ≦ </a:t>
            </a:r>
            <a:r>
              <a:rPr lang="zh-TW" altLang="en-US" sz="28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灰色地帶≦ </a:t>
            </a:r>
            <a:r>
              <a:rPr lang="en-US" altLang="zh-TW" sz="28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M</a:t>
            </a:r>
            <a:r>
              <a:rPr lang="en-US" altLang="zh-TW" sz="2800" baseline="-250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－</a:t>
            </a:r>
            <a:r>
              <a:rPr lang="en-US" altLang="zh-TW" sz="28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m</a:t>
            </a:r>
            <a:r>
              <a:rPr lang="en-US" altLang="zh-TW" sz="2800" baseline="-25000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en-US" altLang="zh-TW" sz="2800" baseline="-250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8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則表示認知已達收斂。</a:t>
            </a:r>
          </a:p>
        </p:txBody>
      </p:sp>
      <p:sp>
        <p:nvSpPr>
          <p:cNvPr id="21217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solidFill>
                  <a:srgbClr val="FFFF66"/>
                </a:solidFill>
              </a:rPr>
              <a:t>Delphi </a:t>
            </a:r>
            <a:r>
              <a:rPr lang="zh-TW" altLang="en-US" smtClean="0">
                <a:solidFill>
                  <a:srgbClr val="FFFF66"/>
                </a:solidFill>
              </a:rPr>
              <a:t>共識判斷方法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844AB-EEC7-41BE-BDE6-F2F68C925AFF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2613" y="2163763"/>
            <a:ext cx="6962775" cy="3294062"/>
            <a:chOff x="1167" y="1363"/>
            <a:chExt cx="4386" cy="2075"/>
          </a:xfrm>
        </p:grpSpPr>
        <p:sp>
          <p:nvSpPr>
            <p:cNvPr id="179206" name="Text Box 3"/>
            <p:cNvSpPr txBox="1">
              <a:spLocks noChangeArrowheads="1"/>
            </p:cNvSpPr>
            <p:nvPr/>
          </p:nvSpPr>
          <p:spPr bwMode="auto">
            <a:xfrm>
              <a:off x="4790" y="2995"/>
              <a:ext cx="7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評分數</a:t>
              </a:r>
              <a:endParaRPr lang="zh-TW" altLang="en-US" sz="1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9207" name="AutoShape 4"/>
            <p:cNvSpPr>
              <a:spLocks noChangeArrowheads="1"/>
            </p:cNvSpPr>
            <p:nvPr/>
          </p:nvSpPr>
          <p:spPr bwMode="auto">
            <a:xfrm>
              <a:off x="2782" y="2616"/>
              <a:ext cx="798" cy="509"/>
            </a:xfrm>
            <a:prstGeom prst="triangle">
              <a:avLst>
                <a:gd name="adj" fmla="val 46991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9208" name="Text Box 5"/>
            <p:cNvSpPr txBox="1">
              <a:spLocks noChangeArrowheads="1"/>
            </p:cNvSpPr>
            <p:nvPr/>
          </p:nvSpPr>
          <p:spPr bwMode="auto">
            <a:xfrm>
              <a:off x="1721" y="3141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  <a:endParaRPr lang="en-US" altLang="zh-TW" sz="1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9209" name="Text Box 6"/>
            <p:cNvSpPr txBox="1">
              <a:spLocks noChangeArrowheads="1"/>
            </p:cNvSpPr>
            <p:nvPr/>
          </p:nvSpPr>
          <p:spPr bwMode="auto">
            <a:xfrm>
              <a:off x="2705" y="3150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5</a:t>
              </a:r>
              <a:endParaRPr lang="en-US" altLang="zh-TW" sz="1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9210" name="Line 7"/>
            <p:cNvSpPr>
              <a:spLocks noChangeShapeType="1"/>
            </p:cNvSpPr>
            <p:nvPr/>
          </p:nvSpPr>
          <p:spPr bwMode="auto">
            <a:xfrm>
              <a:off x="1471" y="3116"/>
              <a:ext cx="3273" cy="1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9211" name="Line 8"/>
            <p:cNvSpPr>
              <a:spLocks noChangeShapeType="1"/>
            </p:cNvSpPr>
            <p:nvPr/>
          </p:nvSpPr>
          <p:spPr bwMode="auto">
            <a:xfrm flipV="1">
              <a:off x="1468" y="1482"/>
              <a:ext cx="1" cy="1639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9212" name="Line 9"/>
            <p:cNvSpPr>
              <a:spLocks noChangeShapeType="1"/>
            </p:cNvSpPr>
            <p:nvPr/>
          </p:nvSpPr>
          <p:spPr bwMode="auto">
            <a:xfrm flipV="1">
              <a:off x="1809" y="1749"/>
              <a:ext cx="661" cy="13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9213" name="Line 10"/>
            <p:cNvSpPr>
              <a:spLocks noChangeShapeType="1"/>
            </p:cNvSpPr>
            <p:nvPr/>
          </p:nvSpPr>
          <p:spPr bwMode="auto">
            <a:xfrm>
              <a:off x="2470" y="1749"/>
              <a:ext cx="1075" cy="1339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9214" name="Line 11"/>
            <p:cNvSpPr>
              <a:spLocks noChangeShapeType="1"/>
            </p:cNvSpPr>
            <p:nvPr/>
          </p:nvSpPr>
          <p:spPr bwMode="auto">
            <a:xfrm flipH="1">
              <a:off x="2802" y="1749"/>
              <a:ext cx="964" cy="13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9215" name="Line 12"/>
            <p:cNvSpPr>
              <a:spLocks noChangeShapeType="1"/>
            </p:cNvSpPr>
            <p:nvPr/>
          </p:nvSpPr>
          <p:spPr bwMode="auto">
            <a:xfrm>
              <a:off x="3766" y="1749"/>
              <a:ext cx="735" cy="13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9216" name="Line 13"/>
            <p:cNvSpPr>
              <a:spLocks noChangeShapeType="1"/>
            </p:cNvSpPr>
            <p:nvPr/>
          </p:nvSpPr>
          <p:spPr bwMode="auto">
            <a:xfrm>
              <a:off x="1462" y="1749"/>
              <a:ext cx="2304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9217" name="Line 14"/>
            <p:cNvSpPr>
              <a:spLocks noChangeShapeType="1"/>
            </p:cNvSpPr>
            <p:nvPr/>
          </p:nvSpPr>
          <p:spPr bwMode="auto">
            <a:xfrm>
              <a:off x="2470" y="1749"/>
              <a:ext cx="11" cy="13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9218" name="Line 15"/>
            <p:cNvSpPr>
              <a:spLocks noChangeShapeType="1"/>
            </p:cNvSpPr>
            <p:nvPr/>
          </p:nvSpPr>
          <p:spPr bwMode="auto">
            <a:xfrm>
              <a:off x="3766" y="1749"/>
              <a:ext cx="1" cy="134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9219" name="Text Box 16"/>
            <p:cNvSpPr txBox="1">
              <a:spLocks noChangeArrowheads="1"/>
            </p:cNvSpPr>
            <p:nvPr/>
          </p:nvSpPr>
          <p:spPr bwMode="auto">
            <a:xfrm>
              <a:off x="4366" y="3141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10</a:t>
              </a:r>
              <a:endParaRPr lang="en-US" altLang="zh-TW" sz="1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9220" name="Text Box 17"/>
            <p:cNvSpPr txBox="1">
              <a:spLocks noChangeArrowheads="1"/>
            </p:cNvSpPr>
            <p:nvPr/>
          </p:nvSpPr>
          <p:spPr bwMode="auto">
            <a:xfrm>
              <a:off x="3636" y="3141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7.1</a:t>
              </a:r>
              <a:endParaRPr lang="en-US" altLang="zh-TW" sz="1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9221" name="Text Box 18"/>
            <p:cNvSpPr txBox="1">
              <a:spLocks noChangeArrowheads="1"/>
            </p:cNvSpPr>
            <p:nvPr/>
          </p:nvSpPr>
          <p:spPr bwMode="auto">
            <a:xfrm>
              <a:off x="2284" y="3138"/>
              <a:ext cx="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4.4</a:t>
              </a:r>
              <a:endParaRPr lang="en-US" altLang="zh-TW" sz="1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9222" name="Text Box 19"/>
            <p:cNvSpPr txBox="1">
              <a:spLocks noChangeArrowheads="1"/>
            </p:cNvSpPr>
            <p:nvPr/>
          </p:nvSpPr>
          <p:spPr bwMode="auto">
            <a:xfrm>
              <a:off x="3328" y="314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6.7</a:t>
              </a:r>
              <a:endParaRPr lang="en-US" altLang="zh-TW" sz="1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9223" name="Text Box 20"/>
            <p:cNvSpPr txBox="1">
              <a:spLocks noChangeArrowheads="1"/>
            </p:cNvSpPr>
            <p:nvPr/>
          </p:nvSpPr>
          <p:spPr bwMode="auto">
            <a:xfrm>
              <a:off x="1251" y="1575"/>
              <a:ext cx="19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1</a:t>
              </a:r>
            </a:p>
          </p:txBody>
        </p:sp>
        <p:sp>
          <p:nvSpPr>
            <p:cNvPr id="179224" name="Text Box 21"/>
            <p:cNvSpPr txBox="1">
              <a:spLocks noChangeArrowheads="1"/>
            </p:cNvSpPr>
            <p:nvPr/>
          </p:nvSpPr>
          <p:spPr bwMode="auto">
            <a:xfrm>
              <a:off x="1167" y="1983"/>
              <a:ext cx="346" cy="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隸屬度</a:t>
              </a:r>
            </a:p>
          </p:txBody>
        </p:sp>
        <p:sp>
          <p:nvSpPr>
            <p:cNvPr id="179225" name="Text Box 22"/>
            <p:cNvSpPr txBox="1">
              <a:spLocks noChangeArrowheads="1"/>
            </p:cNvSpPr>
            <p:nvPr/>
          </p:nvSpPr>
          <p:spPr bwMode="auto">
            <a:xfrm>
              <a:off x="1362" y="3142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solidFill>
                    <a:srgbClr val="FFFFFF"/>
                  </a:solidFill>
                  <a:latin typeface="Times New Roman" pitchFamily="18" charset="0"/>
                </a:rPr>
                <a:t>0</a:t>
              </a:r>
              <a:endParaRPr lang="en-US" altLang="zh-TW" sz="12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3635" y="1363"/>
              <a:ext cx="250" cy="373"/>
              <a:chOff x="3506" y="1452"/>
              <a:chExt cx="250" cy="337"/>
            </a:xfrm>
          </p:grpSpPr>
          <p:sp>
            <p:nvSpPr>
              <p:cNvPr id="179230" name="Text Box 24"/>
              <p:cNvSpPr txBox="1">
                <a:spLocks noChangeArrowheads="1"/>
              </p:cNvSpPr>
              <p:nvPr/>
            </p:nvSpPr>
            <p:spPr bwMode="auto">
              <a:xfrm>
                <a:off x="3506" y="1476"/>
                <a:ext cx="250" cy="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3000">
                    <a:solidFill>
                      <a:srgbClr val="FFFFFF"/>
                    </a:solidFill>
                    <a:latin typeface="標楷體" pitchFamily="65" charset="-120"/>
                    <a:ea typeface="標楷體" pitchFamily="65" charset="-120"/>
                  </a:rPr>
                  <a:t>N</a:t>
                </a:r>
                <a:endParaRPr lang="en-US" altLang="zh-TW" sz="3000" baseline="-25000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79231" name="Freeform 25"/>
              <p:cNvSpPr>
                <a:spLocks/>
              </p:cNvSpPr>
              <p:nvPr/>
            </p:nvSpPr>
            <p:spPr bwMode="auto">
              <a:xfrm>
                <a:off x="3581" y="1452"/>
                <a:ext cx="96" cy="70"/>
              </a:xfrm>
              <a:custGeom>
                <a:avLst/>
                <a:gdLst>
                  <a:gd name="T0" fmla="*/ 0 w 192"/>
                  <a:gd name="T1" fmla="*/ 56 h 56"/>
                  <a:gd name="T2" fmla="*/ 48 w 192"/>
                  <a:gd name="T3" fmla="*/ 8 h 56"/>
                  <a:gd name="T4" fmla="*/ 96 w 192"/>
                  <a:gd name="T5" fmla="*/ 8 h 56"/>
                  <a:gd name="T6" fmla="*/ 144 w 192"/>
                  <a:gd name="T7" fmla="*/ 56 h 56"/>
                  <a:gd name="T8" fmla="*/ 192 w 192"/>
                  <a:gd name="T9" fmla="*/ 8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2"/>
                  <a:gd name="T16" fmla="*/ 0 h 56"/>
                  <a:gd name="T17" fmla="*/ 192 w 192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2" h="56">
                    <a:moveTo>
                      <a:pt x="0" y="56"/>
                    </a:moveTo>
                    <a:cubicBezTo>
                      <a:pt x="16" y="36"/>
                      <a:pt x="32" y="16"/>
                      <a:pt x="48" y="8"/>
                    </a:cubicBezTo>
                    <a:cubicBezTo>
                      <a:pt x="64" y="0"/>
                      <a:pt x="80" y="0"/>
                      <a:pt x="96" y="8"/>
                    </a:cubicBezTo>
                    <a:cubicBezTo>
                      <a:pt x="112" y="16"/>
                      <a:pt x="128" y="56"/>
                      <a:pt x="144" y="56"/>
                    </a:cubicBezTo>
                    <a:cubicBezTo>
                      <a:pt x="160" y="56"/>
                      <a:pt x="192" y="16"/>
                      <a:pt x="192" y="8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2361" y="1378"/>
              <a:ext cx="219" cy="346"/>
              <a:chOff x="2208" y="1458"/>
              <a:chExt cx="219" cy="312"/>
            </a:xfrm>
          </p:grpSpPr>
          <p:sp>
            <p:nvSpPr>
              <p:cNvPr id="179228" name="Text Box 27"/>
              <p:cNvSpPr txBox="1">
                <a:spLocks noChangeArrowheads="1"/>
              </p:cNvSpPr>
              <p:nvPr/>
            </p:nvSpPr>
            <p:spPr bwMode="auto">
              <a:xfrm>
                <a:off x="2208" y="1458"/>
                <a:ext cx="219" cy="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3000">
                    <a:solidFill>
                      <a:srgbClr val="FFFFFF"/>
                    </a:solidFill>
                    <a:latin typeface="標楷體" pitchFamily="65" charset="-120"/>
                    <a:ea typeface="標楷體" pitchFamily="65" charset="-120"/>
                  </a:rPr>
                  <a:t>n</a:t>
                </a:r>
                <a:endParaRPr lang="en-US" altLang="zh-TW" sz="3000" baseline="-25000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79229" name="Freeform 28"/>
              <p:cNvSpPr>
                <a:spLocks/>
              </p:cNvSpPr>
              <p:nvPr/>
            </p:nvSpPr>
            <p:spPr bwMode="auto">
              <a:xfrm>
                <a:off x="2273" y="1520"/>
                <a:ext cx="96" cy="47"/>
              </a:xfrm>
              <a:custGeom>
                <a:avLst/>
                <a:gdLst>
                  <a:gd name="T0" fmla="*/ 0 w 192"/>
                  <a:gd name="T1" fmla="*/ 56 h 56"/>
                  <a:gd name="T2" fmla="*/ 48 w 192"/>
                  <a:gd name="T3" fmla="*/ 8 h 56"/>
                  <a:gd name="T4" fmla="*/ 96 w 192"/>
                  <a:gd name="T5" fmla="*/ 8 h 56"/>
                  <a:gd name="T6" fmla="*/ 144 w 192"/>
                  <a:gd name="T7" fmla="*/ 56 h 56"/>
                  <a:gd name="T8" fmla="*/ 192 w 192"/>
                  <a:gd name="T9" fmla="*/ 8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2"/>
                  <a:gd name="T16" fmla="*/ 0 h 56"/>
                  <a:gd name="T17" fmla="*/ 192 w 192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2" h="56">
                    <a:moveTo>
                      <a:pt x="0" y="56"/>
                    </a:moveTo>
                    <a:cubicBezTo>
                      <a:pt x="16" y="36"/>
                      <a:pt x="32" y="16"/>
                      <a:pt x="48" y="8"/>
                    </a:cubicBezTo>
                    <a:cubicBezTo>
                      <a:pt x="64" y="0"/>
                      <a:pt x="80" y="0"/>
                      <a:pt x="96" y="8"/>
                    </a:cubicBezTo>
                    <a:cubicBezTo>
                      <a:pt x="112" y="16"/>
                      <a:pt x="128" y="56"/>
                      <a:pt x="144" y="56"/>
                    </a:cubicBezTo>
                    <a:cubicBezTo>
                      <a:pt x="160" y="56"/>
                      <a:pt x="192" y="16"/>
                      <a:pt x="192" y="8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179204" name="Text Box 29"/>
          <p:cNvSpPr txBox="1">
            <a:spLocks noChangeArrowheads="1"/>
          </p:cNvSpPr>
          <p:nvPr/>
        </p:nvSpPr>
        <p:spPr bwMode="auto">
          <a:xfrm>
            <a:off x="2097088" y="5613400"/>
            <a:ext cx="6180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>
                <a:solidFill>
                  <a:srgbClr val="FFFF99"/>
                </a:solidFill>
                <a:latin typeface="Times New Roman" pitchFamily="18" charset="0"/>
                <a:ea typeface="標楷體" pitchFamily="65" charset="-120"/>
              </a:rPr>
              <a:t>群體對該因素之意見已收斂</a:t>
            </a:r>
          </a:p>
        </p:txBody>
      </p:sp>
      <p:sp>
        <p:nvSpPr>
          <p:cNvPr id="212278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solidFill>
                  <a:srgbClr val="FFFF66"/>
                </a:solidFill>
              </a:rPr>
              <a:t>Delphi </a:t>
            </a:r>
            <a:r>
              <a:rPr lang="zh-TW" altLang="en-US" smtClean="0">
                <a:solidFill>
                  <a:srgbClr val="FFFF66"/>
                </a:solidFill>
              </a:rPr>
              <a:t>共識判斷方法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54503-2BE1-4455-B022-8E7B694CD9BE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463675" y="2382838"/>
          <a:ext cx="6499225" cy="952500"/>
        </p:xfrm>
        <a:graphic>
          <a:graphicData uri="http://schemas.openxmlformats.org/presentationml/2006/ole">
            <p:oleObj spid="_x0000_s1026" name="方程式" r:id="rId3" imgW="2743200" imgH="507960" progId="Equation.3">
              <p:embed/>
            </p:oleObj>
          </a:graphicData>
        </a:graphic>
      </p:graphicFrame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1071563" y="1216025"/>
            <a:ext cx="60626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22425" indent="-1622425">
              <a:spcBef>
                <a:spcPct val="50000"/>
              </a:spcBef>
            </a:pPr>
            <a:r>
              <a:rPr lang="en-US" altLang="zh-TW" sz="3200" b="1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3200" b="1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</a:rPr>
              <a:t>計算各營運影響因素之量化數 </a:t>
            </a:r>
            <a:endParaRPr lang="zh-TW" altLang="en-US" sz="28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7683500" y="5534025"/>
            <a:ext cx="121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評分數</a:t>
            </a:r>
            <a:endParaRPr lang="zh-TW" altLang="en-US" sz="12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270" name="AutoShape 5"/>
          <p:cNvSpPr>
            <a:spLocks noChangeArrowheads="1"/>
          </p:cNvSpPr>
          <p:nvPr/>
        </p:nvSpPr>
        <p:spPr bwMode="auto">
          <a:xfrm>
            <a:off x="4305300" y="5024438"/>
            <a:ext cx="1457325" cy="66516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4425950" y="4230688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交錯值</a:t>
            </a:r>
            <a:endParaRPr lang="zh-TW" altLang="en-US" sz="12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2811463" y="5613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2</a:t>
            </a:r>
            <a:endParaRPr lang="en-US" altLang="zh-TW" sz="12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4208463" y="5641975"/>
            <a:ext cx="614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5</a:t>
            </a:r>
            <a:endParaRPr lang="en-US" altLang="zh-TW" sz="12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>
            <a:off x="2414588" y="5678488"/>
            <a:ext cx="5195887" cy="15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5" name="Line 10"/>
          <p:cNvSpPr>
            <a:spLocks noChangeShapeType="1"/>
          </p:cNvSpPr>
          <p:nvPr/>
        </p:nvSpPr>
        <p:spPr bwMode="auto">
          <a:xfrm flipV="1">
            <a:off x="2409825" y="3748088"/>
            <a:ext cx="1588" cy="1936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6" name="Line 11"/>
          <p:cNvSpPr>
            <a:spLocks noChangeShapeType="1"/>
          </p:cNvSpPr>
          <p:nvPr/>
        </p:nvSpPr>
        <p:spPr bwMode="auto">
          <a:xfrm flipV="1">
            <a:off x="2951163" y="4062413"/>
            <a:ext cx="1049337" cy="16017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7" name="Line 12"/>
          <p:cNvSpPr>
            <a:spLocks noChangeShapeType="1"/>
          </p:cNvSpPr>
          <p:nvPr/>
        </p:nvSpPr>
        <p:spPr bwMode="auto">
          <a:xfrm>
            <a:off x="4000500" y="4062413"/>
            <a:ext cx="1706563" cy="15827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8" name="Line 13"/>
          <p:cNvSpPr>
            <a:spLocks noChangeShapeType="1"/>
          </p:cNvSpPr>
          <p:nvPr/>
        </p:nvSpPr>
        <p:spPr bwMode="auto">
          <a:xfrm flipH="1">
            <a:off x="4337050" y="4062413"/>
            <a:ext cx="1720850" cy="16017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9" name="Line 14"/>
          <p:cNvSpPr>
            <a:spLocks noChangeShapeType="1"/>
          </p:cNvSpPr>
          <p:nvPr/>
        </p:nvSpPr>
        <p:spPr bwMode="auto">
          <a:xfrm>
            <a:off x="6057900" y="4062413"/>
            <a:ext cx="1166813" cy="16017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0" name="Line 15"/>
          <p:cNvSpPr>
            <a:spLocks noChangeShapeType="1"/>
          </p:cNvSpPr>
          <p:nvPr/>
        </p:nvSpPr>
        <p:spPr bwMode="auto">
          <a:xfrm>
            <a:off x="2400300" y="4062413"/>
            <a:ext cx="3657600" cy="0"/>
          </a:xfrm>
          <a:prstGeom prst="line">
            <a:avLst/>
          </a:prstGeom>
          <a:noFill/>
          <a:ln w="9525">
            <a:solidFill>
              <a:srgbClr val="FFFF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1" name="Line 16"/>
          <p:cNvSpPr>
            <a:spLocks noChangeShapeType="1"/>
          </p:cNvSpPr>
          <p:nvPr/>
        </p:nvSpPr>
        <p:spPr bwMode="auto">
          <a:xfrm>
            <a:off x="4000500" y="4062413"/>
            <a:ext cx="17463" cy="1601787"/>
          </a:xfrm>
          <a:prstGeom prst="line">
            <a:avLst/>
          </a:prstGeom>
          <a:noFill/>
          <a:ln w="9525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2" name="Line 17"/>
          <p:cNvSpPr>
            <a:spLocks noChangeShapeType="1"/>
          </p:cNvSpPr>
          <p:nvPr/>
        </p:nvSpPr>
        <p:spPr bwMode="auto">
          <a:xfrm>
            <a:off x="6057900" y="4062413"/>
            <a:ext cx="1588" cy="1593850"/>
          </a:xfrm>
          <a:prstGeom prst="line">
            <a:avLst/>
          </a:prstGeom>
          <a:noFill/>
          <a:ln w="9525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3" name="Text Box 18"/>
          <p:cNvSpPr txBox="1">
            <a:spLocks noChangeArrowheads="1"/>
          </p:cNvSpPr>
          <p:nvPr/>
        </p:nvSpPr>
        <p:spPr bwMode="auto">
          <a:xfrm>
            <a:off x="7010400" y="5613400"/>
            <a:ext cx="614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10</a:t>
            </a:r>
            <a:endParaRPr lang="en-US" altLang="zh-TW" sz="12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284" name="Text Box 19"/>
          <p:cNvSpPr txBox="1">
            <a:spLocks noChangeArrowheads="1"/>
          </p:cNvSpPr>
          <p:nvPr/>
        </p:nvSpPr>
        <p:spPr bwMode="auto">
          <a:xfrm>
            <a:off x="5851525" y="5613400"/>
            <a:ext cx="61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7.1</a:t>
            </a:r>
            <a:endParaRPr lang="en-US" altLang="zh-TW" sz="12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285" name="Text Box 20"/>
          <p:cNvSpPr txBox="1">
            <a:spLocks noChangeArrowheads="1"/>
          </p:cNvSpPr>
          <p:nvPr/>
        </p:nvSpPr>
        <p:spPr bwMode="auto">
          <a:xfrm>
            <a:off x="3705225" y="564832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4.4</a:t>
            </a:r>
            <a:endParaRPr lang="en-US" altLang="zh-TW" sz="12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286" name="Text Box 21"/>
          <p:cNvSpPr txBox="1">
            <a:spLocks noChangeArrowheads="1"/>
          </p:cNvSpPr>
          <p:nvPr/>
        </p:nvSpPr>
        <p:spPr bwMode="auto">
          <a:xfrm>
            <a:off x="5362575" y="56134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6.7</a:t>
            </a:r>
            <a:endParaRPr lang="en-US" altLang="zh-TW" sz="1200">
              <a:solidFill>
                <a:srgbClr val="FFFF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287" name="Text Box 22"/>
          <p:cNvSpPr txBox="1">
            <a:spLocks noChangeArrowheads="1"/>
          </p:cNvSpPr>
          <p:nvPr/>
        </p:nvSpPr>
        <p:spPr bwMode="auto">
          <a:xfrm>
            <a:off x="1762125" y="3821113"/>
            <a:ext cx="617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1</a:t>
            </a:r>
          </a:p>
        </p:txBody>
      </p:sp>
      <p:sp>
        <p:nvSpPr>
          <p:cNvPr id="11288" name="Text Box 23"/>
          <p:cNvSpPr txBox="1">
            <a:spLocks noChangeArrowheads="1"/>
          </p:cNvSpPr>
          <p:nvPr/>
        </p:nvSpPr>
        <p:spPr bwMode="auto">
          <a:xfrm>
            <a:off x="1714500" y="4483100"/>
            <a:ext cx="549275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隸屬度</a:t>
            </a:r>
          </a:p>
        </p:txBody>
      </p:sp>
      <p:sp>
        <p:nvSpPr>
          <p:cNvPr id="11289" name="Text Box 24"/>
          <p:cNvSpPr txBox="1">
            <a:spLocks noChangeArrowheads="1"/>
          </p:cNvSpPr>
          <p:nvPr/>
        </p:nvSpPr>
        <p:spPr bwMode="auto">
          <a:xfrm>
            <a:off x="2114550" y="5613400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</a:rPr>
              <a:t>0</a:t>
            </a:r>
            <a:endParaRPr lang="en-US" altLang="zh-TW" sz="12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1290" name="Text Box 25"/>
          <p:cNvSpPr txBox="1">
            <a:spLocks noChangeArrowheads="1"/>
          </p:cNvSpPr>
          <p:nvPr/>
        </p:nvSpPr>
        <p:spPr bwMode="auto">
          <a:xfrm>
            <a:off x="4205288" y="6030913"/>
            <a:ext cx="1447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200">
                <a:solidFill>
                  <a:srgbClr val="FFFFFF"/>
                </a:solidFill>
                <a:latin typeface="Times New Roman" pitchFamily="18" charset="0"/>
              </a:rPr>
              <a:t> </a:t>
            </a:r>
            <a:endParaRPr lang="en-US" altLang="zh-TW" sz="12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1291" name="Text Box 26"/>
          <p:cNvSpPr txBox="1">
            <a:spLocks noChangeArrowheads="1"/>
          </p:cNvSpPr>
          <p:nvPr/>
        </p:nvSpPr>
        <p:spPr bwMode="auto">
          <a:xfrm>
            <a:off x="4665663" y="5643563"/>
            <a:ext cx="785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</a:rPr>
              <a:t>5.81</a:t>
            </a:r>
            <a:endParaRPr lang="en-US" altLang="zh-TW" sz="1200">
              <a:solidFill>
                <a:srgbClr val="FF0066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292" name="Line 27"/>
          <p:cNvSpPr>
            <a:spLocks noChangeShapeType="1"/>
          </p:cNvSpPr>
          <p:nvPr/>
        </p:nvSpPr>
        <p:spPr bwMode="auto">
          <a:xfrm>
            <a:off x="5029200" y="5021263"/>
            <a:ext cx="0" cy="63817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93" name="Text Box 28"/>
          <p:cNvSpPr txBox="1">
            <a:spLocks noChangeArrowheads="1"/>
          </p:cNvSpPr>
          <p:nvPr/>
        </p:nvSpPr>
        <p:spPr bwMode="auto">
          <a:xfrm>
            <a:off x="5875338" y="3533775"/>
            <a:ext cx="396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0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N</a:t>
            </a:r>
            <a:endParaRPr lang="en-US" altLang="zh-TW" sz="3000" baseline="-25000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94" name="Freeform 29"/>
          <p:cNvSpPr>
            <a:spLocks/>
          </p:cNvSpPr>
          <p:nvPr/>
        </p:nvSpPr>
        <p:spPr bwMode="auto">
          <a:xfrm>
            <a:off x="5994400" y="3533775"/>
            <a:ext cx="152400" cy="90488"/>
          </a:xfrm>
          <a:custGeom>
            <a:avLst/>
            <a:gdLst>
              <a:gd name="T0" fmla="*/ 0 w 192"/>
              <a:gd name="T1" fmla="*/ 56 h 56"/>
              <a:gd name="T2" fmla="*/ 48 w 192"/>
              <a:gd name="T3" fmla="*/ 8 h 56"/>
              <a:gd name="T4" fmla="*/ 96 w 192"/>
              <a:gd name="T5" fmla="*/ 8 h 56"/>
              <a:gd name="T6" fmla="*/ 144 w 192"/>
              <a:gd name="T7" fmla="*/ 56 h 56"/>
              <a:gd name="T8" fmla="*/ 192 w 192"/>
              <a:gd name="T9" fmla="*/ 8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56"/>
              <a:gd name="T17" fmla="*/ 192 w 192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56">
                <a:moveTo>
                  <a:pt x="0" y="56"/>
                </a:moveTo>
                <a:cubicBezTo>
                  <a:pt x="16" y="36"/>
                  <a:pt x="32" y="16"/>
                  <a:pt x="48" y="8"/>
                </a:cubicBezTo>
                <a:cubicBezTo>
                  <a:pt x="64" y="0"/>
                  <a:pt x="80" y="0"/>
                  <a:pt x="96" y="8"/>
                </a:cubicBezTo>
                <a:cubicBezTo>
                  <a:pt x="112" y="16"/>
                  <a:pt x="128" y="56"/>
                  <a:pt x="144" y="56"/>
                </a:cubicBezTo>
                <a:cubicBezTo>
                  <a:pt x="160" y="56"/>
                  <a:pt x="192" y="16"/>
                  <a:pt x="192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95" name="Text Box 30"/>
          <p:cNvSpPr txBox="1">
            <a:spLocks noChangeArrowheads="1"/>
          </p:cNvSpPr>
          <p:nvPr/>
        </p:nvSpPr>
        <p:spPr bwMode="auto">
          <a:xfrm>
            <a:off x="3814763" y="3541713"/>
            <a:ext cx="3476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0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n</a:t>
            </a:r>
            <a:endParaRPr lang="en-US" altLang="zh-TW" sz="3000" baseline="-25000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96" name="Freeform 31"/>
          <p:cNvSpPr>
            <a:spLocks/>
          </p:cNvSpPr>
          <p:nvPr/>
        </p:nvSpPr>
        <p:spPr bwMode="auto">
          <a:xfrm>
            <a:off x="3917950" y="3644900"/>
            <a:ext cx="152400" cy="90488"/>
          </a:xfrm>
          <a:custGeom>
            <a:avLst/>
            <a:gdLst>
              <a:gd name="T0" fmla="*/ 0 w 192"/>
              <a:gd name="T1" fmla="*/ 56 h 56"/>
              <a:gd name="T2" fmla="*/ 48 w 192"/>
              <a:gd name="T3" fmla="*/ 8 h 56"/>
              <a:gd name="T4" fmla="*/ 96 w 192"/>
              <a:gd name="T5" fmla="*/ 8 h 56"/>
              <a:gd name="T6" fmla="*/ 144 w 192"/>
              <a:gd name="T7" fmla="*/ 56 h 56"/>
              <a:gd name="T8" fmla="*/ 192 w 192"/>
              <a:gd name="T9" fmla="*/ 8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56"/>
              <a:gd name="T17" fmla="*/ 192 w 192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56">
                <a:moveTo>
                  <a:pt x="0" y="56"/>
                </a:moveTo>
                <a:cubicBezTo>
                  <a:pt x="16" y="36"/>
                  <a:pt x="32" y="16"/>
                  <a:pt x="48" y="8"/>
                </a:cubicBezTo>
                <a:cubicBezTo>
                  <a:pt x="64" y="0"/>
                  <a:pt x="80" y="0"/>
                  <a:pt x="96" y="8"/>
                </a:cubicBezTo>
                <a:cubicBezTo>
                  <a:pt x="112" y="16"/>
                  <a:pt x="128" y="56"/>
                  <a:pt x="144" y="56"/>
                </a:cubicBezTo>
                <a:cubicBezTo>
                  <a:pt x="160" y="56"/>
                  <a:pt x="192" y="16"/>
                  <a:pt x="192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23808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solidFill>
                  <a:srgbClr val="FFFF66"/>
                </a:solidFill>
              </a:rPr>
              <a:t>Delphi </a:t>
            </a:r>
            <a:r>
              <a:rPr lang="zh-TW" altLang="en-US" smtClean="0">
                <a:solidFill>
                  <a:srgbClr val="FFFF66"/>
                </a:solidFill>
              </a:rPr>
              <a:t>共識判斷方法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216</Words>
  <Application>Microsoft Office PowerPoint</Application>
  <PresentationFormat>如螢幕大小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8" baseType="lpstr">
      <vt:lpstr>教學目標</vt:lpstr>
      <vt:lpstr>Microsoft 方程式編輯器 3.0</vt:lpstr>
      <vt:lpstr>附錄：Delphi 共識判斷方法</vt:lpstr>
      <vt:lpstr>Delphi 共識判斷方法</vt:lpstr>
      <vt:lpstr>Delphi 共識判斷方法</vt:lpstr>
      <vt:lpstr>Delphi 共識判斷方法</vt:lpstr>
      <vt:lpstr>Delphi 共識判斷方法</vt:lpstr>
      <vt:lpstr>Delphi 共識判斷方法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附錄：Delphi 共識判斷方法</dc:title>
  <dc:creator>Your User Name</dc:creator>
  <cp:lastModifiedBy>Your User Name</cp:lastModifiedBy>
  <cp:revision>1</cp:revision>
  <dcterms:created xsi:type="dcterms:W3CDTF">2010-07-17T14:47:50Z</dcterms:created>
  <dcterms:modified xsi:type="dcterms:W3CDTF">2010-07-17T14:48:40Z</dcterms:modified>
</cp:coreProperties>
</file>